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94" r:id="rId2"/>
    <p:sldId id="287" r:id="rId3"/>
    <p:sldId id="275" r:id="rId4"/>
    <p:sldId id="289" r:id="rId5"/>
    <p:sldId id="291" r:id="rId6"/>
    <p:sldId id="290" r:id="rId7"/>
    <p:sldId id="292" r:id="rId8"/>
    <p:sldId id="29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EC4F6-E03B-47FC-A61C-FD09D07D32B3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5008A-4CBB-40D0-8715-2293032B9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0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C2D5-A755-8AB4-E059-DD1F68303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4354" y="1122363"/>
            <a:ext cx="6763645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CA14F9-6AE3-76F6-566A-121D25359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87EBA-849F-5BCA-117A-C9E1D2704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66BE-228D-4DDD-84C5-22C0B902C687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E77BE-66AE-47C8-51C5-A757BA216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PTTCSR-Mathematic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15FBE-6065-32FD-160A-23DFEBBD4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11B4-2A39-49ED-B731-AAE754D4126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206050-AA22-B2B1-D20A-27303FEE91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2362"/>
            <a:ext cx="2380354" cy="238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84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D4F4-D4D7-7A21-A4A4-24AAE6C7B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4638A6-9E05-5836-E91C-79FE57279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FCEB2-5B43-FE87-E385-EF22BF0D2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68EF-9731-4F23-B5E6-5857BB65EDBF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33238-240F-539B-B83D-9E59487A9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PTTCSR-Mathematic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939BA-AD18-1354-F961-0EDB461C9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11B4-2A39-49ED-B731-AAE754D41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5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98E862-BC1E-E4CE-17A2-150A254378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5768FB-C6D3-7377-2C8B-E419CCE19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BB1E1-2B21-9D9A-FFCC-D8C94EBBB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B28F-6B81-4DA4-88B6-A0ABF39F705D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8A646-B5A0-5E43-B8FF-F75251A8D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PTTCSR-Mathematic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4AA8B-29BC-A6F4-16E8-34DCD36E8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11B4-2A39-49ED-B731-AAE754D41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8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4E8CF-AC94-BD5B-A599-FD7D1831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4D808-4E94-FFB7-93DA-658E91B77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6C2CA-4552-3BB8-A618-02ADE2ADD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5DFA-EBF2-4748-8B3F-DA947264B136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94C24-200A-2DFC-C516-9898FA81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PTTCSR-Mathematic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67B9E-916D-4FB2-4E98-CE4FC9997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11B4-2A39-49ED-B731-AAE754D41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4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DFC49-E54E-A73B-D7B8-B5AB81974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6953B-DA87-27FC-DBDA-22F4C9A0A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7AB11-6CA3-0B54-C771-245062B8F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34BD-1E74-496D-9485-5E81F4BA822B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24FDA-788F-92BD-DE3C-451F39003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PTTCSR-Mathematic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F09B1-838E-5E69-B34B-963FE928B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11B4-2A39-49ED-B731-AAE754D41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0671C-F383-628A-E476-83AB1CE59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0472B-4C0B-E5B3-B32C-651DEADDC3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F519A-3991-0435-A748-BA9FFCC11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3976B-7E73-2472-13C7-1E8C78853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D695-93F6-4B53-8913-34D086D14BEB}" type="datetime1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F5CD5-3E97-9DCE-A2D1-EB30921E1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PTTCSR-Mathematic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D136FC-1F1B-59FF-B89E-236CB5DC8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11B4-2A39-49ED-B731-AAE754D41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5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C1282-22D3-5AA6-2C0C-1719CE8AE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3D37D-2BEB-DA7D-93CD-C411812BB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C25BB-F4AD-4849-8B85-0862FFD13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0D4261-8A3A-A3DB-778D-720CBE9E4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C2C4CB-CD8F-9226-7C38-BF7C7FF329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93343D-2322-7281-DEED-E8E308797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26E9-2452-4A9F-82C7-76E027BDA569}" type="datetime1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C31B7A-0F68-479C-8531-57798576A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PTTCSR-Mathematic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2CA640-2AD4-0660-AACE-29494AA6F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11B4-2A39-49ED-B731-AAE754D41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4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BE2E4-E314-C716-5A57-658B27862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1FB416-A210-32F1-4A75-F15D82F45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B0FA-A4AF-46A5-8065-11EEC15C299B}" type="datetime1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0FB8C-7324-F678-0DFF-9A43D5B0B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PTTCSR-Mathematic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193A12-1B99-2E04-6ECE-36819FA2C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11B4-2A39-49ED-B731-AAE754D41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942B40-5CB3-AC5A-539F-4650AB219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4FFA-13FC-45B8-9129-85ACFA73959B}" type="datetime1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CD7DCB-6D8E-8A2D-3C87-E83E11599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PTTCSR-Mathematic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90690-66C2-214F-8CCE-3800EFE9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11B4-2A39-49ED-B731-AAE754D41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D317D-763D-9FF4-C9FA-F8BE6CD95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26408-93D9-EFF7-ACBF-6AB9D2C72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76D1EB-0789-7DB0-8FA1-76539C8CC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46CEFA-D663-8CB8-9C39-B674F7D67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B814-F62B-4C46-857F-60B2F2BFBC99}" type="datetime1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09A7D-D283-D70D-A64C-0CE249533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PTTCSR-Mathematic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208E4-36EB-8892-E9BC-DAACFAA4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11B4-2A39-49ED-B731-AAE754D41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9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02F86-D123-73A6-E801-A4DD0AAC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3EF585-2FDF-C36E-7DC5-5BF614976A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1C2769-FB89-2AD6-C3AB-E53440E24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49DB3-F18B-27E1-DA7C-C12DA848E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AB07-1F1C-4D30-9311-FAC046FE7B92}" type="datetime1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2A02F-C6C4-C91A-5F5D-7443EC5B2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PTTCSR-Mathematic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55A62-9A44-C5AA-8C02-E77C5C901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11B4-2A39-49ED-B731-AAE754D41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6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C507198-4291-7152-7471-B096FD7C1CE1}"/>
              </a:ext>
            </a:extLst>
          </p:cNvPr>
          <p:cNvSpPr/>
          <p:nvPr userDrawn="1"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0C9AB8-018D-2AD1-2056-774B73838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FF2FD-0E28-BA48-0C0E-5C87191CC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AAA23-AD2A-509E-34BD-A069BF4578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cap="none" spc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fld id="{CBBA14D3-BBF2-47B1-BE8C-291F4F6E5168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73F09-2A29-1E3D-B44F-D86D3F295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PTTCSR-Mathematic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5C938-E2A6-37A3-17F1-E7B578372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888511B4-2A39-49ED-B731-AAE754D412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8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kern="120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698D61-C4EF-CF83-91B3-ED0AB7843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m-KH" altLang="ja-JP" dirty="0"/>
              <a:t>កុមារប្រកួតគ្នាដើម្បីឆ្លើយសំណួរ!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0DECF0-BF9B-C526-BC8D-963041252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729163"/>
          </a:xfrm>
        </p:spPr>
        <p:txBody>
          <a:bodyPr>
            <a:normAutofit lnSpcReduction="10000"/>
          </a:bodyPr>
          <a:lstStyle/>
          <a:p>
            <a:endParaRPr kumimoji="1" lang="en-US" altLang="ja-JP" dirty="0"/>
          </a:p>
          <a:p>
            <a:r>
              <a:rPr lang="km-KH" altLang="ja-JP" b="1" dirty="0"/>
              <a:t>សេចក្ដីណែនាំរបស់គ្រូ</a:t>
            </a:r>
            <a:br>
              <a:rPr lang="km-KH" altLang="ja-JP" dirty="0"/>
            </a:br>
            <a:r>
              <a:rPr lang="km-KH" altLang="ja-JP" dirty="0"/>
              <a:t>១។ ផ្តល់សំណួរមួយចេញពីស្លាយ </a:t>
            </a:r>
            <a:r>
              <a:rPr lang="en-US" altLang="ja-JP" dirty="0"/>
              <a:t>PPT </a:t>
            </a:r>
            <a:r>
              <a:rPr lang="km-KH" altLang="ja-JP" dirty="0"/>
              <a:t>ដែលអាចធ្វើឲ្យសិស្សមានចំណាប់អារម្មណ៍ ហើយអាចឲ្យកូនពីរនាក់ឆ្លើយបានដោយខ្លួនឯង។</a:t>
            </a:r>
            <a:br>
              <a:rPr lang="km-KH" altLang="ja-JP" dirty="0"/>
            </a:br>
            <a:r>
              <a:rPr lang="km-KH" altLang="ja-JP" dirty="0"/>
              <a:t>២។ ក្នុងពេលបង្រៀនមិត្តរួមថ្នាក់ កូនៗនឹងបង្ហាញគំនិតផ្ទាល់ខ្លួន។</a:t>
            </a:r>
            <a:br>
              <a:rPr lang="km-KH" altLang="ja-JP" dirty="0"/>
            </a:br>
            <a:r>
              <a:rPr lang="km-KH" altLang="ja-JP" dirty="0"/>
              <a:t>៣។ កូនផ្សេងទៀតអាចមានគំនិតខុសគ្នា។</a:t>
            </a:r>
            <a:br>
              <a:rPr lang="km-KH" altLang="ja-JP" dirty="0"/>
            </a:br>
            <a:r>
              <a:rPr lang="km-KH" altLang="ja-JP" dirty="0"/>
              <a:t>៤។ ក្នុងម៉ោងសិក្សា នឹងមានសម្លេងកូនៗច្រើន ហើយមានការចូលរួមយ៉ាងសកម្ម។</a:t>
            </a:r>
            <a:endParaRPr kumimoji="1" lang="en-US" altLang="ja-JP" dirty="0"/>
          </a:p>
          <a:p>
            <a:pPr>
              <a:buNone/>
            </a:pPr>
            <a:r>
              <a:rPr lang="en-US" altLang="ja-JP" sz="2100" b="1" dirty="0"/>
              <a:t>Teacher’s Instructions</a:t>
            </a:r>
            <a:endParaRPr lang="en-US" altLang="ja-JP" sz="2100" dirty="0"/>
          </a:p>
          <a:p>
            <a:pPr>
              <a:buFont typeface="+mj-lt"/>
              <a:buAutoNum type="arabicPeriod"/>
            </a:pPr>
            <a:r>
              <a:rPr lang="en-US" altLang="ja-JP" sz="2100" dirty="0"/>
              <a:t>Give students a question from the PPT that seems interesting and can be answered by just two children.</a:t>
            </a:r>
          </a:p>
          <a:p>
            <a:pPr>
              <a:buFont typeface="+mj-lt"/>
              <a:buAutoNum type="arabicPeriod"/>
            </a:pPr>
            <a:r>
              <a:rPr lang="en-US" altLang="ja-JP" sz="2100" dirty="0"/>
              <a:t>While teaching their friends, children will express their own ideas.</a:t>
            </a:r>
          </a:p>
          <a:p>
            <a:pPr>
              <a:buFont typeface="+mj-lt"/>
              <a:buAutoNum type="arabicPeriod"/>
            </a:pPr>
            <a:r>
              <a:rPr lang="en-US" altLang="ja-JP" sz="2100" dirty="0"/>
              <a:t>Another child may have a different idea.</a:t>
            </a:r>
          </a:p>
          <a:p>
            <a:pPr>
              <a:buFont typeface="+mj-lt"/>
              <a:buAutoNum type="arabicPeriod"/>
            </a:pPr>
            <a:r>
              <a:rPr lang="en-US" altLang="ja-JP" sz="2100" dirty="0"/>
              <a:t>In the lesson, there will be many children's voices, and active participation will take place.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3320F8-A9AF-2F5F-B9CB-A7DD9BE95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5DFA-EBF2-4748-8B3F-DA947264B136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8F037F-25BC-A647-C95C-87035B1A8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PTTCSR-Mathematic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8C238B-7391-06D9-5B85-F4A4688A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11B4-2A39-49ED-B731-AAE754D412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75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43CA4-C51F-53FB-DF4A-6572101A8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3" y="0"/>
            <a:ext cx="12129247" cy="6176963"/>
          </a:xfrm>
        </p:spPr>
        <p:txBody>
          <a:bodyPr/>
          <a:lstStyle/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              </a:t>
            </a:r>
            <a:r>
              <a:rPr lang="km-KH" sz="4400" dirty="0">
                <a:effectLst/>
                <a:cs typeface="+mj-cs"/>
              </a:rPr>
              <a:t>មេរៀនទី</a:t>
            </a:r>
            <a:r>
              <a:rPr lang="en-US" sz="4400" dirty="0">
                <a:effectLst/>
                <a:cs typeface="+mj-cs"/>
              </a:rPr>
              <a:t> </a:t>
            </a:r>
            <a:r>
              <a:rPr lang="km-KH" sz="4400" dirty="0">
                <a:effectLst/>
                <a:cs typeface="+mj-cs"/>
              </a:rPr>
              <a:t>៧     </a:t>
            </a:r>
            <a:r>
              <a:rPr lang="km-KH" sz="4400" dirty="0">
                <a:solidFill>
                  <a:srgbClr val="FF0000"/>
                </a:solidFill>
                <a:cs typeface="+mj-cs"/>
              </a:rPr>
              <a:t>ផ្ទៃក្រឡាថាស</a:t>
            </a:r>
            <a:endParaRPr lang="en-US" sz="4400" dirty="0">
              <a:solidFill>
                <a:srgbClr val="FF0000"/>
              </a:solidFill>
              <a:cs typeface="+mj-cs"/>
            </a:endParaRPr>
          </a:p>
          <a:p>
            <a:pPr marL="0" indent="0">
              <a:buNone/>
            </a:pPr>
            <a:r>
              <a:rPr lang="en-US" sz="4400" dirty="0"/>
              <a:t>                          </a:t>
            </a:r>
          </a:p>
          <a:p>
            <a:pPr marL="0" indent="0">
              <a:buNone/>
            </a:pPr>
            <a:r>
              <a:rPr lang="en-US" sz="4400" dirty="0"/>
              <a:t>                                   </a:t>
            </a:r>
            <a:r>
              <a:rPr lang="km-KH" sz="4400" dirty="0">
                <a:solidFill>
                  <a:srgbClr val="0070C0"/>
                </a:solidFill>
                <a:effectLst/>
                <a:cs typeface="+mj-cs"/>
              </a:rPr>
              <a:t>ថ្នាក់ទី៦</a:t>
            </a:r>
            <a:endParaRPr lang="en-US" sz="4400" dirty="0">
              <a:solidFill>
                <a:srgbClr val="0070C0"/>
              </a:solidFill>
              <a:effectLst/>
              <a:cs typeface="+mj-cs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82597-0164-B68C-D5AB-E2F9D99F2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5DFA-EBF2-4748-8B3F-DA947264B136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877C1-852C-93E4-254C-10D27F939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PTTCSR-Mathematic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ABEA4-E911-0ED6-79EA-14FD36A1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11B4-2A39-49ED-B731-AAE754D412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6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94252-9A1D-0657-1443-8EF6B8515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20281" cy="6356350"/>
          </a:xfrm>
        </p:spPr>
        <p:txBody>
          <a:bodyPr/>
          <a:lstStyle/>
          <a:p>
            <a:pPr marL="0" indent="0">
              <a:buNone/>
            </a:pPr>
            <a:endParaRPr lang="en-US" dirty="0">
              <a:effectLst/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  <a:effectLst/>
                <a:latin typeface="Khmer OS Siemreap" panose="02000500000000020004" pitchFamily="2" charset="0"/>
                <a:cs typeface="+mj-cs"/>
              </a:rPr>
              <a:t>1</a:t>
            </a:r>
            <a:r>
              <a:rPr lang="km-KH" sz="4000" dirty="0">
                <a:solidFill>
                  <a:srgbClr val="FF0000"/>
                </a:solidFill>
                <a:effectLst/>
                <a:latin typeface="Khmer OS Siemreap" panose="02000500000000020004" pitchFamily="2" charset="0"/>
                <a:cs typeface="+mj-cs"/>
              </a:rPr>
              <a:t> </a:t>
            </a:r>
            <a:r>
              <a:rPr lang="en-US" sz="4000" dirty="0">
                <a:solidFill>
                  <a:srgbClr val="FF0000"/>
                </a:solidFill>
                <a:effectLst/>
                <a:latin typeface="Khmer OS Siemreap" panose="02000500000000020004" pitchFamily="2" charset="0"/>
                <a:cs typeface="+mj-cs"/>
              </a:rPr>
              <a:t>.</a:t>
            </a:r>
            <a:r>
              <a:rPr lang="km-KH" dirty="0">
                <a:solidFill>
                  <a:srgbClr val="FF0000"/>
                </a:solidFill>
                <a:effectLst/>
                <a:latin typeface="Khmer OS Siemreap" panose="02000500000000020004" pitchFamily="2" charset="0"/>
                <a:cs typeface="+mj-cs"/>
              </a:rPr>
              <a:t>រឮកមេរៀន</a:t>
            </a:r>
            <a:endParaRPr lang="en-US" dirty="0">
              <a:solidFill>
                <a:srgbClr val="FF0000"/>
              </a:solidFill>
              <a:effectLst/>
              <a:latin typeface="Khmer OS Siemreap" panose="02000500000000020004" pitchFamily="2" charset="0"/>
              <a:cs typeface="+mj-cs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effectLst/>
                <a:latin typeface="Khmer OS Siemreap" panose="02000500000000020004" pitchFamily="2" charset="0"/>
                <a:cs typeface="+mj-cs"/>
              </a:rPr>
              <a:t> </a:t>
            </a:r>
          </a:p>
          <a:p>
            <a:pPr marL="0" indent="0">
              <a:buNone/>
            </a:pPr>
            <a:r>
              <a:rPr lang="km-KH" sz="2400" dirty="0">
                <a:effectLst/>
                <a:latin typeface="Khmer OS Siemreap" panose="02000500000000020004" pitchFamily="2" charset="0"/>
                <a:cs typeface="Khmer OS Siemreap" panose="02000500000000020004" pitchFamily="2" charset="0"/>
              </a:rPr>
              <a:t>  </a:t>
            </a:r>
            <a:r>
              <a:rPr lang="km-KH" sz="3600" dirty="0">
                <a:effectLst/>
                <a:latin typeface="Khmer OS Siemreap" panose="02000500000000020004" pitchFamily="2" charset="0"/>
                <a:cs typeface="Khmer OS Siemreap" panose="02000500000000020004" pitchFamily="2" charset="0"/>
              </a:rPr>
              <a:t>តើ </a:t>
            </a:r>
            <a:r>
              <a:rPr lang="en-US" sz="3600" dirty="0">
                <a:effectLst/>
                <a:latin typeface="Khmer OS Siemreap" panose="02000500000000020004" pitchFamily="2" charset="0"/>
                <a:cs typeface="Khmer OS Siemreap" panose="02000500000000020004" pitchFamily="2" charset="0"/>
              </a:rPr>
              <a:t>d</a:t>
            </a:r>
            <a:r>
              <a:rPr lang="km-KH" sz="3600" dirty="0">
                <a:effectLst/>
                <a:latin typeface="Khmer OS Siemreap" panose="02000500000000020004" pitchFamily="2" charset="0"/>
                <a:cs typeface="Khmer OS Siemreap" panose="02000500000000020004" pitchFamily="2" charset="0"/>
              </a:rPr>
              <a:t> តំណាងឱ្យអ្វី</a:t>
            </a:r>
            <a:r>
              <a:rPr lang="en-US" sz="3600" dirty="0">
                <a:effectLst/>
                <a:latin typeface="Khmer OS Siemreap" panose="02000500000000020004" pitchFamily="2" charset="0"/>
                <a:cs typeface="Khmer OS Siemreap" panose="02000500000000020004" pitchFamily="2" charset="0"/>
              </a:rPr>
              <a:t>?</a:t>
            </a:r>
          </a:p>
          <a:p>
            <a:pPr marL="0" indent="0">
              <a:buNone/>
            </a:pPr>
            <a:endParaRPr lang="km-KH" sz="3600" dirty="0">
              <a:effectLst/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0" indent="0">
              <a:buNone/>
            </a:pPr>
            <a:r>
              <a:rPr lang="km-KH" sz="3600" dirty="0">
                <a:effectLst/>
                <a:latin typeface="Khmer OS Siemreap" panose="02000500000000020004" pitchFamily="2" charset="0"/>
                <a:cs typeface="Khmer OS Siemreap" panose="02000500000000020004" pitchFamily="2" charset="0"/>
              </a:rPr>
              <a:t>  តើ   </a:t>
            </a:r>
            <a:r>
              <a:rPr lang="en-US" sz="3600" dirty="0">
                <a:effectLst/>
                <a:latin typeface="Khmer OS Siemreap" panose="02000500000000020004" pitchFamily="2" charset="0"/>
                <a:cs typeface="Khmer OS Siemreap" panose="02000500000000020004" pitchFamily="2" charset="0"/>
              </a:rPr>
              <a:t>r </a:t>
            </a:r>
            <a:r>
              <a:rPr lang="km-KH" sz="3600" dirty="0">
                <a:effectLst/>
                <a:latin typeface="Khmer OS Siemreap" panose="02000500000000020004" pitchFamily="2" charset="0"/>
                <a:cs typeface="Khmer OS Siemreap" panose="02000500000000020004" pitchFamily="2" charset="0"/>
              </a:rPr>
              <a:t>តំណាងឱ្យអ្វី</a:t>
            </a:r>
            <a:r>
              <a:rPr lang="en-US" sz="3600" dirty="0">
                <a:effectLst/>
                <a:latin typeface="Khmer OS Siemreap" panose="02000500000000020004" pitchFamily="2" charset="0"/>
                <a:cs typeface="Khmer OS Siemreap" panose="02000500000000020004" pitchFamily="2" charset="0"/>
              </a:rPr>
              <a:t>?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effectLst/>
              <a:latin typeface="Khmer OS Siemreap" panose="02000500000000020004" pitchFamily="2" charset="0"/>
              <a:cs typeface="+mj-cs"/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effectLst/>
              <a:latin typeface="Khmer OS Siemreap" panose="02000500000000020004" pitchFamily="2" charset="0"/>
              <a:cs typeface="+mj-cs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effectLst/>
                <a:latin typeface="Khmer OS Siemreap" panose="02000500000000020004" pitchFamily="2" charset="0"/>
                <a:cs typeface="+mj-cs"/>
              </a:rPr>
              <a:t>                         </a:t>
            </a:r>
            <a:endParaRPr lang="en-US" dirty="0">
              <a:effectLst/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0" indent="0">
              <a:buNone/>
            </a:pPr>
            <a:endParaRPr lang="en-US" dirty="0">
              <a:effectLst/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0" indent="0">
              <a:buNone/>
            </a:pPr>
            <a:endParaRPr lang="km-KH" dirty="0">
              <a:effectLst/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99EFF-B0DF-6EB9-0EC8-1ECE7C4DF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2C90-28E4-4C94-8CD0-4122D7757D3E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EBBE0-C52F-B01B-91EE-9F222C4BC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PTTCSR-Mathematic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52D1-188F-94A1-EF85-A59E4D11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11B4-2A39-49ED-B731-AAE754D41266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0B9740-4D74-0A2C-66ED-3880A5F47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851" y="136525"/>
            <a:ext cx="3849749" cy="380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71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0D70E-2654-13A9-B64D-6A8E874D9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27121-C395-87DA-E968-F8D96E1C6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20281" cy="6356350"/>
          </a:xfrm>
        </p:spPr>
        <p:txBody>
          <a:bodyPr/>
          <a:lstStyle/>
          <a:p>
            <a:pPr marL="0" indent="0">
              <a:buNone/>
            </a:pPr>
            <a:endParaRPr lang="en-US" dirty="0">
              <a:effectLst/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  <a:effectLst/>
                <a:latin typeface="Khmer OS Siemreap" panose="02000500000000020004" pitchFamily="2" charset="0"/>
                <a:cs typeface="+mj-cs"/>
              </a:rPr>
              <a:t>1</a:t>
            </a:r>
            <a:r>
              <a:rPr lang="km-KH" sz="4000" dirty="0">
                <a:solidFill>
                  <a:srgbClr val="FF0000"/>
                </a:solidFill>
                <a:effectLst/>
                <a:latin typeface="Khmer OS Siemreap" panose="02000500000000020004" pitchFamily="2" charset="0"/>
                <a:cs typeface="+mj-cs"/>
              </a:rPr>
              <a:t> </a:t>
            </a:r>
            <a:r>
              <a:rPr lang="en-US" sz="4000" dirty="0">
                <a:solidFill>
                  <a:srgbClr val="FF0000"/>
                </a:solidFill>
                <a:effectLst/>
                <a:latin typeface="Khmer OS Siemreap" panose="02000500000000020004" pitchFamily="2" charset="0"/>
                <a:cs typeface="+mj-cs"/>
              </a:rPr>
              <a:t>.</a:t>
            </a:r>
            <a:r>
              <a:rPr lang="km-KH" sz="4000" dirty="0">
                <a:solidFill>
                  <a:srgbClr val="FF0000"/>
                </a:solidFill>
                <a:effectLst/>
                <a:latin typeface="Khmer OS Siemreap" panose="02000500000000020004" pitchFamily="2" charset="0"/>
                <a:cs typeface="+mj-cs"/>
              </a:rPr>
              <a:t> </a:t>
            </a:r>
            <a:endParaRPr lang="en-US" sz="4000" dirty="0">
              <a:solidFill>
                <a:srgbClr val="FF0000"/>
              </a:solidFill>
              <a:effectLst/>
              <a:latin typeface="Khmer OS Siemreap" panose="02000500000000020004" pitchFamily="2" charset="0"/>
              <a:cs typeface="+mj-cs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effectLst/>
                <a:latin typeface="Khmer OS Siemreap" panose="02000500000000020004" pitchFamily="2" charset="0"/>
                <a:cs typeface="+mj-cs"/>
              </a:rPr>
              <a:t> 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effectLst/>
              <a:latin typeface="Khmer OS Siemreap" panose="02000500000000020004" pitchFamily="2" charset="0"/>
              <a:cs typeface="+mj-cs"/>
            </a:endParaRPr>
          </a:p>
          <a:p>
            <a:pPr marL="0" indent="0">
              <a:buNone/>
            </a:pPr>
            <a:r>
              <a:rPr lang="km-KH" sz="2400" dirty="0">
                <a:solidFill>
                  <a:srgbClr val="FF0000"/>
                </a:solidFill>
                <a:effectLst/>
                <a:latin typeface="Khmer OS Siemreap" panose="02000500000000020004" pitchFamily="2" charset="0"/>
                <a:cs typeface="+mj-cs"/>
              </a:rPr>
              <a:t> </a:t>
            </a:r>
            <a:r>
              <a:rPr lang="en-US" sz="3200" dirty="0">
                <a:effectLst/>
                <a:latin typeface="Khmer OS Siemreap" panose="02000500000000020004" pitchFamily="2" charset="0"/>
                <a:cs typeface="Khmer OS Siemreap" panose="02000500000000020004" pitchFamily="2" charset="0"/>
              </a:rPr>
              <a:t>d </a:t>
            </a:r>
            <a:r>
              <a:rPr lang="km-KH" sz="3200" dirty="0">
                <a:effectLst/>
                <a:latin typeface="Khmer OS Siemreap" panose="02000500000000020004" pitchFamily="2" charset="0"/>
                <a:cs typeface="Khmer OS Siemreap" panose="02000500000000020004" pitchFamily="2" charset="0"/>
              </a:rPr>
              <a:t>តំណាងឱ្យអង្គត់ផ្ចិត</a:t>
            </a:r>
          </a:p>
          <a:p>
            <a:pPr marL="0" indent="0">
              <a:buNone/>
            </a:pPr>
            <a:endParaRPr lang="km-KH" sz="3200" dirty="0">
              <a:effectLst/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0" indent="0">
              <a:buNone/>
            </a:pPr>
            <a:r>
              <a:rPr lang="km-KH" sz="3200" dirty="0">
                <a:effectLst/>
                <a:latin typeface="Khmer OS Siemreap" panose="02000500000000020004" pitchFamily="2" charset="0"/>
                <a:cs typeface="Khmer OS Siemreap" panose="02000500000000020004" pitchFamily="2" charset="0"/>
              </a:rPr>
              <a:t>  </a:t>
            </a:r>
            <a:r>
              <a:rPr lang="en-US" sz="3200" dirty="0">
                <a:effectLst/>
                <a:latin typeface="Khmer OS Siemreap" panose="02000500000000020004" pitchFamily="2" charset="0"/>
                <a:cs typeface="Khmer OS Siemreap" panose="02000500000000020004" pitchFamily="2" charset="0"/>
              </a:rPr>
              <a:t>r </a:t>
            </a:r>
            <a:r>
              <a:rPr lang="km-KH" sz="3200" dirty="0">
                <a:effectLst/>
                <a:latin typeface="Khmer OS Siemreap" panose="02000500000000020004" pitchFamily="2" charset="0"/>
                <a:cs typeface="Khmer OS Siemreap" panose="02000500000000020004" pitchFamily="2" charset="0"/>
              </a:rPr>
              <a:t>តំណាងឱ្យកាំ</a:t>
            </a:r>
          </a:p>
          <a:p>
            <a:pPr marL="0" indent="0">
              <a:buNone/>
            </a:pPr>
            <a:endParaRPr lang="km-KH" sz="2400" dirty="0">
              <a:solidFill>
                <a:srgbClr val="FF0000"/>
              </a:solidFill>
              <a:effectLst/>
              <a:latin typeface="Khmer OS Siemreap" panose="02000500000000020004" pitchFamily="2" charset="0"/>
              <a:cs typeface="+mj-cs"/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effectLst/>
              <a:latin typeface="Khmer OS Siemreap" panose="02000500000000020004" pitchFamily="2" charset="0"/>
              <a:cs typeface="+mj-cs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effectLst/>
                <a:latin typeface="Khmer OS Siemreap" panose="02000500000000020004" pitchFamily="2" charset="0"/>
                <a:cs typeface="+mj-cs"/>
              </a:rPr>
              <a:t>                         </a:t>
            </a:r>
            <a:endParaRPr lang="en-US" dirty="0">
              <a:effectLst/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0" indent="0">
              <a:buNone/>
            </a:pPr>
            <a:endParaRPr lang="en-US" dirty="0">
              <a:effectLst/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0" indent="0">
              <a:buNone/>
            </a:pPr>
            <a:endParaRPr lang="km-KH" dirty="0">
              <a:effectLst/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E6289-06A3-0CEA-D942-2A37F06A9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2C90-28E4-4C94-8CD0-4122D7757D3E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C796B-A090-F759-71BF-42E8F00E3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PTTCSR-Mathematic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AB951-0FE2-EA72-93D4-5728A375D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11B4-2A39-49ED-B731-AAE754D41266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B0C60A-0B0D-EA39-E134-5BBCC5926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17" y="797859"/>
            <a:ext cx="3515589" cy="327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3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0249E-6463-6B42-94BB-21D00387F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8BECE-D996-336A-F795-DEB509A34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20281" cy="6356350"/>
          </a:xfrm>
        </p:spPr>
        <p:txBody>
          <a:bodyPr/>
          <a:lstStyle/>
          <a:p>
            <a:pPr marL="0" indent="0">
              <a:buNone/>
            </a:pPr>
            <a:endParaRPr lang="en-US" dirty="0">
              <a:effectLst/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0" indent="0">
              <a:buNone/>
            </a:pPr>
            <a:r>
              <a:rPr lang="km-KH" sz="4000" dirty="0">
                <a:solidFill>
                  <a:srgbClr val="FF0000"/>
                </a:solidFill>
                <a:effectLst/>
                <a:latin typeface="Khmer OS Siemreap" panose="02000500000000020004" pitchFamily="2" charset="0"/>
                <a:cs typeface="+mj-cs"/>
              </a:rPr>
              <a:t>២</a:t>
            </a:r>
            <a:r>
              <a:rPr lang="en-US" sz="4000" dirty="0">
                <a:solidFill>
                  <a:srgbClr val="FF0000"/>
                </a:solidFill>
                <a:effectLst/>
                <a:latin typeface="Khmer OS Siemreap" panose="02000500000000020004" pitchFamily="2" charset="0"/>
                <a:cs typeface="+mj-cs"/>
              </a:rPr>
              <a:t> </a:t>
            </a:r>
            <a:r>
              <a:rPr lang="km-KH" sz="4000" dirty="0">
                <a:solidFill>
                  <a:srgbClr val="FF0000"/>
                </a:solidFill>
                <a:effectLst/>
                <a:latin typeface="Khmer OS Siemreap" panose="02000500000000020004" pitchFamily="2" charset="0"/>
                <a:cs typeface="+mj-cs"/>
              </a:rPr>
              <a:t>សំណួរ</a:t>
            </a:r>
            <a:endParaRPr lang="en-US" sz="4000" dirty="0">
              <a:solidFill>
                <a:srgbClr val="FF0000"/>
              </a:solidFill>
              <a:effectLst/>
              <a:latin typeface="Khmer OS Siemreap" panose="02000500000000020004" pitchFamily="2" charset="0"/>
              <a:cs typeface="+mj-cs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effectLst/>
                <a:latin typeface="Khmer OS Siemreap" panose="02000500000000020004" pitchFamily="2" charset="0"/>
                <a:cs typeface="+mj-cs"/>
              </a:rPr>
              <a:t> 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effectLst/>
              <a:latin typeface="Khmer OS Siemreap" panose="02000500000000020004" pitchFamily="2" charset="0"/>
              <a:cs typeface="+mj-cs"/>
            </a:endParaRPr>
          </a:p>
          <a:p>
            <a:pPr marL="0" indent="0">
              <a:buNone/>
            </a:pPr>
            <a:r>
              <a:rPr lang="km-KH" sz="3200" dirty="0">
                <a:effectLst/>
                <a:latin typeface="Khmer OS Siemreap" panose="02000500000000020004" pitchFamily="2" charset="0"/>
                <a:cs typeface="Khmer OS Siemreap" panose="02000500000000020004" pitchFamily="2" charset="0"/>
              </a:rPr>
              <a:t>តើផ្ទៃក្រឡាថាសមានរូបមន្តដូចម្តេច?</a:t>
            </a:r>
          </a:p>
          <a:p>
            <a:pPr marL="0" indent="0">
              <a:buNone/>
            </a:pPr>
            <a:endParaRPr lang="km-KH" sz="2400" dirty="0">
              <a:solidFill>
                <a:srgbClr val="FF0000"/>
              </a:solidFill>
              <a:effectLst/>
              <a:latin typeface="Khmer OS Siemreap" panose="02000500000000020004" pitchFamily="2" charset="0"/>
              <a:cs typeface="+mj-cs"/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effectLst/>
              <a:latin typeface="Khmer OS Siemreap" panose="02000500000000020004" pitchFamily="2" charset="0"/>
              <a:cs typeface="+mj-cs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effectLst/>
                <a:latin typeface="Khmer OS Siemreap" panose="02000500000000020004" pitchFamily="2" charset="0"/>
                <a:cs typeface="+mj-cs"/>
              </a:rPr>
              <a:t>                         </a:t>
            </a:r>
            <a:endParaRPr lang="en-US" dirty="0">
              <a:effectLst/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0" indent="0">
              <a:buNone/>
            </a:pPr>
            <a:endParaRPr lang="en-US" dirty="0">
              <a:effectLst/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0" indent="0">
              <a:buNone/>
            </a:pPr>
            <a:endParaRPr lang="km-KH" dirty="0">
              <a:effectLst/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C1CAB-083F-B83F-4455-58C21719E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2C90-28E4-4C94-8CD0-4122D7757D3E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3AFF6-941B-EEBB-DB3B-B6BBB98E7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PTTCSR-Mathematic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EE223-76EF-604A-499B-14B1F386B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11B4-2A39-49ED-B731-AAE754D41266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92DEE2-70B0-635E-71D7-8C4C9E2B1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611" y="573741"/>
            <a:ext cx="3515589" cy="327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58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67A3D-E395-5B15-2B08-5A4A642BC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4B20E-BCB6-5985-9293-8F73E7C79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11" y="136525"/>
            <a:ext cx="12030635" cy="604043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8F09A-FFA7-ABF0-3818-B379C4D13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5DFA-EBF2-4748-8B3F-DA947264B136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E8D6C-4CF0-C2E3-0169-029505371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PTTCSR-Mathematic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2F67F-5B73-80C0-9804-09B840D1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11B4-2A39-49ED-B731-AAE754D41266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D0F30C-2FAE-96AA-E0DD-BE25F8A8B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63" y="347420"/>
            <a:ext cx="1351443" cy="12534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E18B87-1378-5BD8-E3F0-0568544E7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591" y="363548"/>
            <a:ext cx="3272903" cy="11508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932BCA-5359-8FCF-B863-BAA377592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463" y="1963268"/>
            <a:ext cx="1351443" cy="13136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9F0DEED-DDBA-D5A8-4CEE-2CB9D65B8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3118" y="2075100"/>
            <a:ext cx="3184029" cy="10900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9670F24-9B2D-2102-6E54-2D52EB4BB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3755" y="3617702"/>
            <a:ext cx="1228858" cy="12534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1EED537-B5A8-4AAF-AEEA-2FB39E4EDD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1805" y="3692873"/>
            <a:ext cx="3333118" cy="115082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B010D94-9C27-6537-7B6A-326FCA1C30E5}"/>
              </a:ext>
            </a:extLst>
          </p:cNvPr>
          <p:cNvSpPr txBox="1"/>
          <p:nvPr/>
        </p:nvSpPr>
        <p:spPr>
          <a:xfrm>
            <a:off x="1956559" y="5157202"/>
            <a:ext cx="7967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តើផ្ទៃខាងស្ដាំនិងផ្ទៃខាងឆ្វេងមានទំហំដូចគ្នាឬទេ?</a:t>
            </a:r>
            <a:endParaRPr lang="en-US" sz="24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CEB6706E-73D1-A38F-1826-4A738A59C63B}"/>
              </a:ext>
            </a:extLst>
          </p:cNvPr>
          <p:cNvSpPr/>
          <p:nvPr/>
        </p:nvSpPr>
        <p:spPr>
          <a:xfrm>
            <a:off x="2841811" y="878541"/>
            <a:ext cx="739589" cy="3605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459A8A60-91FA-4DFD-C4E0-281113796071}"/>
              </a:ext>
            </a:extLst>
          </p:cNvPr>
          <p:cNvSpPr/>
          <p:nvPr/>
        </p:nvSpPr>
        <p:spPr>
          <a:xfrm>
            <a:off x="2841810" y="2432713"/>
            <a:ext cx="739589" cy="3605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C3266CA8-F424-CF08-9A41-BF05A85A7572}"/>
              </a:ext>
            </a:extLst>
          </p:cNvPr>
          <p:cNvSpPr/>
          <p:nvPr/>
        </p:nvSpPr>
        <p:spPr>
          <a:xfrm>
            <a:off x="2752164" y="4102558"/>
            <a:ext cx="739589" cy="3605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86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601AA-4192-B503-7D22-5EBEE4F47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63E85-2D6D-2F90-27C4-3A9B456B5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11" y="136525"/>
            <a:ext cx="12030635" cy="604043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10F9E-DB66-E362-88D0-590D17037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5DFA-EBF2-4748-8B3F-DA947264B136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D9F45-45BD-3746-C534-30695B136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PTTCSR-Mathematic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8BC65-92C1-A177-F477-DE305DED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11B4-2A39-49ED-B731-AAE754D41266}" type="slidenum">
              <a:rPr lang="en-US" smtClean="0"/>
              <a:t>7</a:t>
            </a:fld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F9712F-A7FB-1D3B-BEB9-8A897E02CC3B}"/>
              </a:ext>
            </a:extLst>
          </p:cNvPr>
          <p:cNvSpPr txBox="1"/>
          <p:nvPr/>
        </p:nvSpPr>
        <p:spPr>
          <a:xfrm>
            <a:off x="710452" y="670125"/>
            <a:ext cx="10771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សូមពិភាក្សាជាមួយមិត្តរួមរៀន រួចស្វែងរកហេតុផល។</a:t>
            </a:r>
            <a:r>
              <a:rPr lang="en-US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រួចគណនារកផ្ទៃក្រឡាថាស</a:t>
            </a:r>
            <a:endParaRPr lang="en-US" sz="24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8190FC-438A-17FA-C2C5-4E3BCF186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70" y="1929644"/>
            <a:ext cx="2913530" cy="29135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35F8DF-2060-BA09-09BF-C2CE7AD0DC8B}"/>
              </a:ext>
            </a:extLst>
          </p:cNvPr>
          <p:cNvSpPr txBox="1"/>
          <p:nvPr/>
        </p:nvSpPr>
        <p:spPr>
          <a:xfrm>
            <a:off x="2008094" y="1560312"/>
            <a:ext cx="1597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G1</a:t>
            </a:r>
          </a:p>
        </p:txBody>
      </p:sp>
      <p:sp>
        <p:nvSpPr>
          <p:cNvPr id="13" name="AutoShape 2" descr="Circular Constant Pi Circle Area Demonstrator for Math - Demonstrator for  Math, Circular Constant Pi Circle Area | Made-in-China.com">
            <a:extLst>
              <a:ext uri="{FF2B5EF4-FFF2-40B4-BE49-F238E27FC236}">
                <a16:creationId xmlns:a16="http://schemas.microsoft.com/office/drawing/2014/main" id="{1C332FD0-1618-DF82-C0D6-F2C4F1EFE6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F469692-0031-ECA8-3445-09AF7A473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857" y="1904591"/>
            <a:ext cx="2914141" cy="29080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2C156E-5BF0-E981-CB01-994F3D604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328" y="1929644"/>
            <a:ext cx="2914141" cy="290804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E0C5459-6197-4DD7-D4EC-B909D4E01297}"/>
              </a:ext>
            </a:extLst>
          </p:cNvPr>
          <p:cNvSpPr txBox="1"/>
          <p:nvPr/>
        </p:nvSpPr>
        <p:spPr>
          <a:xfrm>
            <a:off x="5540187" y="1665389"/>
            <a:ext cx="1021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69AA6A-4B6D-C9ED-0BDB-AC96A6A5BEA7}"/>
              </a:ext>
            </a:extLst>
          </p:cNvPr>
          <p:cNvSpPr txBox="1"/>
          <p:nvPr/>
        </p:nvSpPr>
        <p:spPr>
          <a:xfrm>
            <a:off x="9182101" y="1738338"/>
            <a:ext cx="806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G1</a:t>
            </a:r>
          </a:p>
        </p:txBody>
      </p:sp>
    </p:spTree>
    <p:extLst>
      <p:ext uri="{BB962C8B-B14F-4D97-AF65-F5344CB8AC3E}">
        <p14:creationId xmlns:p14="http://schemas.microsoft.com/office/powerpoint/2010/main" val="3266713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64E8B-2FAC-0EC2-E2EE-3DF9E48B0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A61A0-4870-6892-AD1A-3F6B2A64F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11" y="136525"/>
            <a:ext cx="12030635" cy="604043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F2E19-A579-7A00-BA79-0497B44B2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5DFA-EBF2-4748-8B3F-DA947264B136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BBBFC-FE18-7779-7DFA-F69A28774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PTTCSR-Mathematic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32031-77F1-AEF9-CA7A-BEE9B1EE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11B4-2A39-49ED-B731-AAE754D41266}" type="slidenum">
              <a:rPr lang="en-US" smtClean="0"/>
              <a:t>8</a:t>
            </a:fld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A4CD92-0BC8-AC59-8B9A-E06172BFF579}"/>
              </a:ext>
            </a:extLst>
          </p:cNvPr>
          <p:cNvSpPr txBox="1"/>
          <p:nvPr/>
        </p:nvSpPr>
        <p:spPr>
          <a:xfrm>
            <a:off x="2144805" y="4683102"/>
            <a:ext cx="10771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ផ្ទៃក្រឡាថាស</a:t>
            </a:r>
            <a:endParaRPr lang="en-US" sz="24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13" name="AutoShape 2" descr="Circular Constant Pi Circle Area Demonstrator for Math - Demonstrator for  Math, Circular Constant Pi Circle Area | Made-in-China.com">
            <a:extLst>
              <a:ext uri="{FF2B5EF4-FFF2-40B4-BE49-F238E27FC236}">
                <a16:creationId xmlns:a16="http://schemas.microsoft.com/office/drawing/2014/main" id="{6CC36C17-C6F8-0A3F-2872-C6A5D31E01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825DF3-C8AB-516D-C3B9-5093B1BBB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55" y="125519"/>
            <a:ext cx="7851427" cy="3987053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E81048B-8344-ABE0-953E-6373BA3B01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706327"/>
              </p:ext>
            </p:extLst>
          </p:nvPr>
        </p:nvGraphicFramePr>
        <p:xfrm>
          <a:off x="4038600" y="4567424"/>
          <a:ext cx="1492624" cy="596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0560" imgH="203040" progId="Equation.DSMT4">
                  <p:embed/>
                </p:oleObj>
              </mc:Choice>
              <mc:Fallback>
                <p:oleObj name="Equation" r:id="rId3" imgW="520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8600" y="4567424"/>
                        <a:ext cx="1492624" cy="596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2408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ttc">
      <a:majorFont>
        <a:latin typeface="Times New Roman"/>
        <a:ea typeface=""/>
        <a:cs typeface="Khmer OS Muol Light"/>
      </a:majorFont>
      <a:minorFont>
        <a:latin typeface="Calibri"/>
        <a:ea typeface=""/>
        <a:cs typeface="Khmer O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287</Words>
  <Application>Microsoft Office PowerPoint</Application>
  <PresentationFormat>ワイド画面</PresentationFormat>
  <Paragraphs>73</Paragraphs>
  <Slides>8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Khmer OS Siemreap</vt:lpstr>
      <vt:lpstr>Arial</vt:lpstr>
      <vt:lpstr>Calibri</vt:lpstr>
      <vt:lpstr>Times New Roman</vt:lpstr>
      <vt:lpstr>Office Theme</vt:lpstr>
      <vt:lpstr>Equation</vt:lpstr>
      <vt:lpstr>កុមារប្រកួតគ្នាដើម្បីឆ្លើយសំណួរ!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makoto kageto</cp:lastModifiedBy>
  <cp:revision>74</cp:revision>
  <dcterms:created xsi:type="dcterms:W3CDTF">2023-11-30T04:01:15Z</dcterms:created>
  <dcterms:modified xsi:type="dcterms:W3CDTF">2025-05-06T08:42:33Z</dcterms:modified>
</cp:coreProperties>
</file>